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Relationship Id="rId3" Type="http://schemas.openxmlformats.org/officeDocument/2006/relationships/image" Target="../media/image3.tif"/><Relationship Id="rId4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alphaModFix amt="50276"/>
            <a:extLst/>
          </a:blip>
          <a:stretch>
            <a:fillRect/>
          </a:stretch>
        </p:blipFill>
        <p:spPr>
          <a:xfrm>
            <a:off x="-253533" y="-1030547"/>
            <a:ext cx="24891067" cy="1658989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he Coding School’s 2020 Quantum Computing Summer Camp"/>
          <p:cNvSpPr txBox="1"/>
          <p:nvPr>
            <p:ph type="title" idx="4294967295"/>
          </p:nvPr>
        </p:nvSpPr>
        <p:spPr>
          <a:xfrm>
            <a:off x="1804534" y="333021"/>
            <a:ext cx="14080566" cy="666032"/>
          </a:xfrm>
          <a:prstGeom prst="rect">
            <a:avLst/>
          </a:prstGeom>
        </p:spPr>
        <p:txBody>
          <a:bodyPr anchor="b"/>
          <a:lstStyle>
            <a:lvl1pPr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Coding School’s 2020 Quantum Computing Summer Camp</a:t>
            </a:r>
          </a:p>
        </p:txBody>
      </p:sp>
      <p:sp>
        <p:nvSpPr>
          <p:cNvPr id="121" name="Hands-on learning…"/>
          <p:cNvSpPr txBox="1"/>
          <p:nvPr>
            <p:ph type="body" sz="quarter" idx="4294967295"/>
          </p:nvPr>
        </p:nvSpPr>
        <p:spPr>
          <a:xfrm>
            <a:off x="1479714" y="8748604"/>
            <a:ext cx="13624585" cy="373007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b="1" sz="7400"/>
            </a:pPr>
            <a:r>
              <a:t>Hands-on learning</a:t>
            </a:r>
          </a:p>
          <a:p>
            <a:pPr marL="0" indent="0" algn="ctr">
              <a:spcBef>
                <a:spcPts val="0"/>
              </a:spcBef>
              <a:buSzTx/>
              <a:buNone/>
              <a:defRPr b="1" sz="7400"/>
            </a:pPr>
            <a:r>
              <a:t>Day 1: Introduction to </a:t>
            </a:r>
          </a:p>
          <a:p>
            <a:pPr marL="0" indent="0" algn="ctr">
              <a:spcBef>
                <a:spcPts val="0"/>
              </a:spcBef>
              <a:buSzTx/>
              <a:buNone/>
              <a:defRPr b="1" sz="7400"/>
            </a:pPr>
            <a:r>
              <a:t>Quantum Mechanics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XNOR 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XNOR gate</a:t>
            </a:r>
          </a:p>
        </p:txBody>
      </p:sp>
      <p:graphicFrame>
        <p:nvGraphicFramePr>
          <p:cNvPr id="180" name="Table"/>
          <p:cNvGraphicFramePr/>
          <p:nvPr/>
        </p:nvGraphicFramePr>
        <p:xfrm>
          <a:off x="13356045" y="5548309"/>
          <a:ext cx="6853952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836" y="8954741"/>
            <a:ext cx="4859591" cy="174945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="/>
          <p:cNvSpPr txBox="1"/>
          <p:nvPr/>
        </p:nvSpPr>
        <p:spPr>
          <a:xfrm>
            <a:off x="7071271" y="7973390"/>
            <a:ext cx="1404850" cy="128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pPr/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324063" y="9358880"/>
            <a:ext cx="679971" cy="94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4312" y="8954741"/>
            <a:ext cx="3498906" cy="174945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ctangle"/>
          <p:cNvSpPr/>
          <p:nvPr/>
        </p:nvSpPr>
        <p:spPr>
          <a:xfrm>
            <a:off x="10184679" y="3212463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Equation"/>
          <p:cNvSpPr txBox="1"/>
          <p:nvPr/>
        </p:nvSpPr>
        <p:spPr>
          <a:xfrm>
            <a:off x="10923119" y="3903232"/>
            <a:ext cx="2545819" cy="7906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⊕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7900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0077" y="5645299"/>
            <a:ext cx="6187943" cy="222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ercise: There are only so many gat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Exercise:</a:t>
            </a:r>
            <a:r>
              <a:t> There are only so many gates…</a:t>
            </a:r>
          </a:p>
        </p:txBody>
      </p:sp>
      <p:sp>
        <p:nvSpPr>
          <p:cNvPr id="190" name="Write down all possible combinations for 2-input 1-output gates and select those we already know."/>
          <p:cNvSpPr txBox="1"/>
          <p:nvPr>
            <p:ph type="body" sz="quarter" idx="1"/>
          </p:nvPr>
        </p:nvSpPr>
        <p:spPr>
          <a:xfrm>
            <a:off x="4387453" y="3643312"/>
            <a:ext cx="15609094" cy="181133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Write down all possible combinations for 2-input 1-output gates and select those we already know.</a:t>
            </a:r>
          </a:p>
        </p:txBody>
      </p:sp>
      <p:pic>
        <p:nvPicPr>
          <p:cNvPr id="191" name="Screen Shot 2020-07-03 at 4.01.24 PM.png" descr="Screen Shot 2020-07-03 at 4.01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278" y="5704675"/>
            <a:ext cx="14987445" cy="640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olean Algebra Rules"/>
          <p:cNvSpPr txBox="1"/>
          <p:nvPr>
            <p:ph type="title"/>
          </p:nvPr>
        </p:nvSpPr>
        <p:spPr>
          <a:xfrm>
            <a:off x="4387453" y="907078"/>
            <a:ext cx="15609094" cy="1103886"/>
          </a:xfrm>
          <a:prstGeom prst="rect">
            <a:avLst/>
          </a:prstGeom>
        </p:spPr>
        <p:txBody>
          <a:bodyPr/>
          <a:lstStyle>
            <a:lvl1pPr defTabSz="468272">
              <a:defRPr sz="6384"/>
            </a:lvl1pPr>
          </a:lstStyle>
          <a:p>
            <a:pPr/>
            <a:r>
              <a:t>Boolean Algebra Rules</a:t>
            </a:r>
          </a:p>
        </p:txBody>
      </p:sp>
      <p:graphicFrame>
        <p:nvGraphicFramePr>
          <p:cNvPr id="194" name="Table"/>
          <p:cNvGraphicFramePr/>
          <p:nvPr/>
        </p:nvGraphicFramePr>
        <p:xfrm>
          <a:off x="5135982" y="3461344"/>
          <a:ext cx="14129896" cy="924004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4705732"/>
                <a:gridCol w="4705732"/>
                <a:gridCol w="4705732"/>
              </a:tblGrid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AND form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 form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Identity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Null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Idempotent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Inverse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Commutative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Associative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Distributive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Absorption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922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 Morgan’s law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5" name="Equation"/>
          <p:cNvSpPr txBox="1"/>
          <p:nvPr/>
        </p:nvSpPr>
        <p:spPr>
          <a:xfrm>
            <a:off x="11434191" y="4696642"/>
            <a:ext cx="1526846" cy="2923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196" name="Equation"/>
          <p:cNvSpPr txBox="1"/>
          <p:nvPr/>
        </p:nvSpPr>
        <p:spPr>
          <a:xfrm>
            <a:off x="11434405" y="5610127"/>
            <a:ext cx="1526414" cy="298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3400"/>
          </a:p>
        </p:txBody>
      </p:sp>
      <p:sp>
        <p:nvSpPr>
          <p:cNvPr id="197" name="Equation"/>
          <p:cNvSpPr txBox="1"/>
          <p:nvPr/>
        </p:nvSpPr>
        <p:spPr>
          <a:xfrm>
            <a:off x="11375683" y="6529613"/>
            <a:ext cx="1644728" cy="2888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198" name="Equation"/>
          <p:cNvSpPr txBox="1"/>
          <p:nvPr/>
        </p:nvSpPr>
        <p:spPr>
          <a:xfrm>
            <a:off x="11394543" y="7439669"/>
            <a:ext cx="1606729" cy="3531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3400"/>
          </a:p>
        </p:txBody>
      </p:sp>
      <p:sp>
        <p:nvSpPr>
          <p:cNvPr id="199" name="Equation"/>
          <p:cNvSpPr txBox="1"/>
          <p:nvPr/>
        </p:nvSpPr>
        <p:spPr>
          <a:xfrm>
            <a:off x="11088195" y="8359154"/>
            <a:ext cx="2223963" cy="2888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00" name="Equation"/>
          <p:cNvSpPr txBox="1"/>
          <p:nvPr/>
        </p:nvSpPr>
        <p:spPr>
          <a:xfrm>
            <a:off x="10208823" y="9332972"/>
            <a:ext cx="3985151" cy="3687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  <p:sp>
        <p:nvSpPr>
          <p:cNvPr id="201" name="Equation"/>
          <p:cNvSpPr txBox="1"/>
          <p:nvPr/>
        </p:nvSpPr>
        <p:spPr>
          <a:xfrm>
            <a:off x="9956191" y="10250655"/>
            <a:ext cx="4524164" cy="325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000"/>
          </a:p>
        </p:txBody>
      </p:sp>
      <p:sp>
        <p:nvSpPr>
          <p:cNvPr id="202" name="Equation"/>
          <p:cNvSpPr txBox="1"/>
          <p:nvPr/>
        </p:nvSpPr>
        <p:spPr>
          <a:xfrm>
            <a:off x="10859952" y="11122580"/>
            <a:ext cx="2683830" cy="3687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03" name="Equation"/>
          <p:cNvSpPr txBox="1"/>
          <p:nvPr/>
        </p:nvSpPr>
        <p:spPr>
          <a:xfrm>
            <a:off x="10979686" y="12018238"/>
            <a:ext cx="2442588" cy="3647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3400"/>
          </a:p>
        </p:txBody>
      </p:sp>
      <p:sp>
        <p:nvSpPr>
          <p:cNvPr id="204" name="Equation"/>
          <p:cNvSpPr txBox="1"/>
          <p:nvPr/>
        </p:nvSpPr>
        <p:spPr>
          <a:xfrm>
            <a:off x="16121891" y="4660689"/>
            <a:ext cx="1736701" cy="3100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05" name="Equation"/>
          <p:cNvSpPr txBox="1"/>
          <p:nvPr/>
        </p:nvSpPr>
        <p:spPr>
          <a:xfrm>
            <a:off x="16122107" y="5574174"/>
            <a:ext cx="1625728" cy="3100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400"/>
          </a:p>
        </p:txBody>
      </p:sp>
      <p:sp>
        <p:nvSpPr>
          <p:cNvPr id="206" name="Equation"/>
          <p:cNvSpPr txBox="1"/>
          <p:nvPr/>
        </p:nvSpPr>
        <p:spPr>
          <a:xfrm>
            <a:off x="16063385" y="6493660"/>
            <a:ext cx="1817015" cy="3065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07" name="Equation"/>
          <p:cNvSpPr txBox="1"/>
          <p:nvPr/>
        </p:nvSpPr>
        <p:spPr>
          <a:xfrm>
            <a:off x="16082244" y="7403716"/>
            <a:ext cx="1743610" cy="3647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400"/>
          </a:p>
        </p:txBody>
      </p:sp>
      <p:sp>
        <p:nvSpPr>
          <p:cNvPr id="208" name="Equation"/>
          <p:cNvSpPr txBox="1"/>
          <p:nvPr/>
        </p:nvSpPr>
        <p:spPr>
          <a:xfrm>
            <a:off x="15709031" y="8350367"/>
            <a:ext cx="2568540" cy="3065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09" name="Equation"/>
          <p:cNvSpPr txBox="1"/>
          <p:nvPr/>
        </p:nvSpPr>
        <p:spPr>
          <a:xfrm>
            <a:off x="14650567" y="9340598"/>
            <a:ext cx="4400839" cy="3470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200"/>
          </a:p>
        </p:txBody>
      </p:sp>
      <p:sp>
        <p:nvSpPr>
          <p:cNvPr id="210" name="Equation"/>
          <p:cNvSpPr txBox="1"/>
          <p:nvPr/>
        </p:nvSpPr>
        <p:spPr>
          <a:xfrm>
            <a:off x="14834193" y="10250655"/>
            <a:ext cx="4145070" cy="325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</m:oMath>
              </m:oMathPara>
            </a14:m>
            <a:endParaRPr sz="3000"/>
          </a:p>
        </p:txBody>
      </p:sp>
      <p:sp>
        <p:nvSpPr>
          <p:cNvPr id="211" name="Equation"/>
          <p:cNvSpPr txBox="1"/>
          <p:nvPr/>
        </p:nvSpPr>
        <p:spPr>
          <a:xfrm>
            <a:off x="15690386" y="11115164"/>
            <a:ext cx="2396251" cy="3065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400"/>
          </a:p>
        </p:txBody>
      </p:sp>
      <p:sp>
        <p:nvSpPr>
          <p:cNvPr id="212" name="Equation"/>
          <p:cNvSpPr txBox="1"/>
          <p:nvPr/>
        </p:nvSpPr>
        <p:spPr>
          <a:xfrm>
            <a:off x="15771542" y="12018238"/>
            <a:ext cx="2442589" cy="3647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bar>
                    <m:bar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34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e Morgan’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De Morgan’s Theorem</a:t>
            </a:r>
          </a:p>
        </p:txBody>
      </p:sp>
      <p:pic>
        <p:nvPicPr>
          <p:cNvPr id="215" name="Screen Shot 2020-07-03 at 4.03.39 PM.png" descr="Screen Shot 2020-07-03 at 4.03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4626" y="3639086"/>
            <a:ext cx="14754748" cy="8866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 Morgan’s Law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De Morgan’s Laws</a:t>
            </a:r>
          </a:p>
          <a:p>
            <a:pPr>
              <a:defRPr sz="56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 class exercise: </a:t>
            </a:r>
            <a:r>
              <a:t>(Truth table verification)</a:t>
            </a:r>
          </a:p>
        </p:txBody>
      </p:sp>
      <p:sp>
        <p:nvSpPr>
          <p:cNvPr id="218" name="Equation"/>
          <p:cNvSpPr txBox="1"/>
          <p:nvPr/>
        </p:nvSpPr>
        <p:spPr>
          <a:xfrm>
            <a:off x="5913373" y="3659311"/>
            <a:ext cx="3735723" cy="5578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5200"/>
          </a:p>
        </p:txBody>
      </p:sp>
      <p:sp>
        <p:nvSpPr>
          <p:cNvPr id="219" name="Equation"/>
          <p:cNvSpPr txBox="1"/>
          <p:nvPr/>
        </p:nvSpPr>
        <p:spPr>
          <a:xfrm>
            <a:off x="14737765" y="3659311"/>
            <a:ext cx="3735723" cy="5578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bar>
                    <m:bar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5200"/>
          </a:p>
        </p:txBody>
      </p:sp>
      <p:graphicFrame>
        <p:nvGraphicFramePr>
          <p:cNvPr id="220" name="Table"/>
          <p:cNvGraphicFramePr/>
          <p:nvPr/>
        </p:nvGraphicFramePr>
        <p:xfrm>
          <a:off x="4400970" y="5005717"/>
          <a:ext cx="6853952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1597223"/>
                <a:gridCol w="1597223"/>
                <a:gridCol w="1842540"/>
                <a:gridCol w="1804263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1" name="Equation"/>
          <p:cNvSpPr txBox="1"/>
          <p:nvPr/>
        </p:nvSpPr>
        <p:spPr>
          <a:xfrm>
            <a:off x="8170013" y="5379834"/>
            <a:ext cx="1144970" cy="4593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4500"/>
          </a:p>
        </p:txBody>
      </p:sp>
      <p:sp>
        <p:nvSpPr>
          <p:cNvPr id="222" name="Equation"/>
          <p:cNvSpPr txBox="1"/>
          <p:nvPr/>
        </p:nvSpPr>
        <p:spPr>
          <a:xfrm>
            <a:off x="9741546" y="5368118"/>
            <a:ext cx="1408038" cy="482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4500"/>
          </a:p>
        </p:txBody>
      </p:sp>
      <p:graphicFrame>
        <p:nvGraphicFramePr>
          <p:cNvPr id="223" name="Table"/>
          <p:cNvGraphicFramePr/>
          <p:nvPr/>
        </p:nvGraphicFramePr>
        <p:xfrm>
          <a:off x="12946693" y="5005717"/>
          <a:ext cx="6853952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1597223"/>
                <a:gridCol w="1597223"/>
                <a:gridCol w="1842540"/>
                <a:gridCol w="1804263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4" name="Equation"/>
          <p:cNvSpPr txBox="1"/>
          <p:nvPr/>
        </p:nvSpPr>
        <p:spPr>
          <a:xfrm>
            <a:off x="16464012" y="5368118"/>
            <a:ext cx="1372998" cy="482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4500"/>
          </a:p>
        </p:txBody>
      </p:sp>
      <p:sp>
        <p:nvSpPr>
          <p:cNvPr id="225" name="Equation"/>
          <p:cNvSpPr txBox="1"/>
          <p:nvPr/>
        </p:nvSpPr>
        <p:spPr>
          <a:xfrm>
            <a:off x="18386186" y="5379834"/>
            <a:ext cx="1180009" cy="4593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bar>
                    <m:bar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45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ynthesis of Combinational Logic"/>
          <p:cNvSpPr txBox="1"/>
          <p:nvPr>
            <p:ph type="title"/>
          </p:nvPr>
        </p:nvSpPr>
        <p:spPr>
          <a:xfrm>
            <a:off x="4833937" y="1821656"/>
            <a:ext cx="14716126" cy="4643438"/>
          </a:xfrm>
          <a:prstGeom prst="rect">
            <a:avLst/>
          </a:prstGeom>
        </p:spPr>
        <p:txBody>
          <a:bodyPr/>
          <a:lstStyle/>
          <a:p>
            <a:pPr defTabSz="714732">
              <a:defRPr sz="9744"/>
            </a:pPr>
          </a:p>
          <a:p>
            <a:pPr defTabSz="714732">
              <a:defRPr sz="9744"/>
            </a:pPr>
            <a:r>
              <a:t>Synthesis of Combinational Logic</a:t>
            </a:r>
          </a:p>
        </p:txBody>
      </p:sp>
      <p:pic>
        <p:nvPicPr>
          <p:cNvPr id="228" name="Screen Shot 2020-07-03 at 3.58.30 PM.png" descr="Screen Shot 2020-07-03 at 3.5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9663" y="6837396"/>
            <a:ext cx="9263451" cy="6187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unctional specifications"/>
          <p:cNvSpPr txBox="1"/>
          <p:nvPr>
            <p:ph type="title"/>
          </p:nvPr>
        </p:nvSpPr>
        <p:spPr>
          <a:xfrm>
            <a:off x="4387453" y="-613690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/>
            <a:r>
              <a:t>Functional specifications</a:t>
            </a:r>
          </a:p>
        </p:txBody>
      </p:sp>
      <p:sp>
        <p:nvSpPr>
          <p:cNvPr id="231" name="There are many ways of specifying the function of a combinational device"/>
          <p:cNvSpPr txBox="1"/>
          <p:nvPr>
            <p:ph type="body" sz="quarter" idx="1"/>
          </p:nvPr>
        </p:nvSpPr>
        <p:spPr>
          <a:xfrm>
            <a:off x="4387453" y="1155087"/>
            <a:ext cx="15609094" cy="211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400"/>
            </a:lvl1pPr>
          </a:lstStyle>
          <a:p>
            <a:pPr/>
            <a:r>
              <a:t>There are many ways of specifying the function of a combinational device</a:t>
            </a:r>
          </a:p>
        </p:txBody>
      </p:sp>
      <p:sp>
        <p:nvSpPr>
          <p:cNvPr id="232" name="If C is 1 then copy B to X, otherwise copy A to X"/>
          <p:cNvSpPr/>
          <p:nvPr/>
        </p:nvSpPr>
        <p:spPr>
          <a:xfrm>
            <a:off x="5070405" y="3179670"/>
            <a:ext cx="4719337" cy="467854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2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If C is 1 then copy B to X, otherwise copy A to X</a:t>
            </a:r>
          </a:p>
        </p:txBody>
      </p:sp>
      <p:sp>
        <p:nvSpPr>
          <p:cNvPr id="233" name="Truth tables: Concise description of the combinatorial system’s function…"/>
          <p:cNvSpPr txBox="1"/>
          <p:nvPr/>
        </p:nvSpPr>
        <p:spPr>
          <a:xfrm>
            <a:off x="4387453" y="9936282"/>
            <a:ext cx="15609094" cy="3396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452278" indent="-452278" algn="l" defTabSz="607933">
              <a:spcBef>
                <a:spcPts val="4300"/>
              </a:spcBef>
              <a:buSzPct val="145000"/>
              <a:buChar char="•"/>
              <a:defRPr b="0" sz="3256"/>
            </a:pPr>
            <a:r>
              <a:rPr b="1"/>
              <a:t>Truth tables: </a:t>
            </a:r>
            <a:r>
              <a:t>Concise description of the combinatorial system’s function </a:t>
            </a:r>
          </a:p>
          <a:p>
            <a:pPr marL="452278" indent="-452278" algn="l" defTabSz="607933">
              <a:spcBef>
                <a:spcPts val="4300"/>
              </a:spcBef>
              <a:buSzPct val="145000"/>
              <a:buChar char="•"/>
              <a:defRPr b="0" sz="3256"/>
            </a:pPr>
            <a:r>
              <a:rPr b="1"/>
              <a:t>Boolean expressions:</a:t>
            </a:r>
            <a:r>
              <a:t> form an algebra whose operations are AND, OR and NOT.</a:t>
            </a:r>
          </a:p>
          <a:p>
            <a:pPr algn="l" defTabSz="607933">
              <a:spcBef>
                <a:spcPts val="4300"/>
              </a:spcBef>
              <a:defRPr b="0" sz="3256"/>
            </a:pPr>
            <a:r>
              <a:t>Any combinational function can be specified as a truth table or an equivalent Boolean expression in terms of sum of products</a:t>
            </a:r>
          </a:p>
        </p:txBody>
      </p:sp>
      <p:graphicFrame>
        <p:nvGraphicFramePr>
          <p:cNvPr id="234" name="Table"/>
          <p:cNvGraphicFramePr/>
          <p:nvPr/>
        </p:nvGraphicFramePr>
        <p:xfrm>
          <a:off x="12839396" y="3720191"/>
          <a:ext cx="7092126" cy="627561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773031"/>
                <a:gridCol w="1773031"/>
                <a:gridCol w="1773031"/>
                <a:gridCol w="1773031"/>
              </a:tblGrid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5" name="Truth table"/>
          <p:cNvSpPr txBox="1"/>
          <p:nvPr/>
        </p:nvSpPr>
        <p:spPr>
          <a:xfrm>
            <a:off x="15208092" y="2745773"/>
            <a:ext cx="2354733" cy="65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pPr/>
            <a:r>
              <a:t>Truth table</a:t>
            </a:r>
          </a:p>
        </p:txBody>
      </p:sp>
      <p:sp>
        <p:nvSpPr>
          <p:cNvPr id="236" name="Line"/>
          <p:cNvSpPr/>
          <p:nvPr/>
        </p:nvSpPr>
        <p:spPr>
          <a:xfrm>
            <a:off x="9794489" y="5672666"/>
            <a:ext cx="1633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Line"/>
          <p:cNvSpPr/>
          <p:nvPr/>
        </p:nvSpPr>
        <p:spPr>
          <a:xfrm>
            <a:off x="3402156" y="5672666"/>
            <a:ext cx="16335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Line"/>
          <p:cNvSpPr/>
          <p:nvPr/>
        </p:nvSpPr>
        <p:spPr>
          <a:xfrm>
            <a:off x="3402156" y="6934200"/>
            <a:ext cx="1633586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Line"/>
          <p:cNvSpPr/>
          <p:nvPr/>
        </p:nvSpPr>
        <p:spPr>
          <a:xfrm>
            <a:off x="3402156" y="4411133"/>
            <a:ext cx="16335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A"/>
          <p:cNvSpPr txBox="1"/>
          <p:nvPr/>
        </p:nvSpPr>
        <p:spPr>
          <a:xfrm>
            <a:off x="2597329" y="4097940"/>
            <a:ext cx="43396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41" name="B"/>
          <p:cNvSpPr txBox="1"/>
          <p:nvPr/>
        </p:nvSpPr>
        <p:spPr>
          <a:xfrm>
            <a:off x="2593468" y="5359473"/>
            <a:ext cx="44168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42" name="C"/>
          <p:cNvSpPr txBox="1"/>
          <p:nvPr/>
        </p:nvSpPr>
        <p:spPr>
          <a:xfrm>
            <a:off x="2597329" y="6621006"/>
            <a:ext cx="43396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C</a:t>
            </a:r>
          </a:p>
        </p:txBody>
      </p:sp>
      <p:sp>
        <p:nvSpPr>
          <p:cNvPr id="243" name="Z"/>
          <p:cNvSpPr txBox="1"/>
          <p:nvPr/>
        </p:nvSpPr>
        <p:spPr>
          <a:xfrm>
            <a:off x="11583854" y="5359473"/>
            <a:ext cx="41892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244" name="Equation"/>
          <p:cNvSpPr txBox="1"/>
          <p:nvPr/>
        </p:nvSpPr>
        <p:spPr>
          <a:xfrm>
            <a:off x="2880693" y="8615483"/>
            <a:ext cx="8590461" cy="5686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bar>
                    <m:bar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bar>
                    <m:bar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53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3" grpId="3"/>
      <p:bldP build="whole" bldLvl="1" animBg="1" rev="0" advAuto="0" spid="234" grpId="1"/>
      <p:bldP build="whole" bldLvl="1" animBg="1" rev="0" advAuto="0" spid="24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 design approach"/>
          <p:cNvSpPr txBox="1"/>
          <p:nvPr>
            <p:ph type="title"/>
          </p:nvPr>
        </p:nvSpPr>
        <p:spPr>
          <a:xfrm>
            <a:off x="4387453" y="-184547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A design approach</a:t>
            </a:r>
          </a:p>
        </p:txBody>
      </p:sp>
      <p:graphicFrame>
        <p:nvGraphicFramePr>
          <p:cNvPr id="247" name="Table"/>
          <p:cNvGraphicFramePr/>
          <p:nvPr/>
        </p:nvGraphicFramePr>
        <p:xfrm>
          <a:off x="1759496" y="3720191"/>
          <a:ext cx="8650178" cy="72972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162544"/>
                <a:gridCol w="2162544"/>
                <a:gridCol w="2162544"/>
                <a:gridCol w="2162544"/>
              </a:tblGrid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8" name="Truth table"/>
          <p:cNvSpPr txBox="1"/>
          <p:nvPr/>
        </p:nvSpPr>
        <p:spPr>
          <a:xfrm>
            <a:off x="4907218" y="2694973"/>
            <a:ext cx="2354733" cy="65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pPr/>
            <a:r>
              <a:t>Truth table</a:t>
            </a:r>
          </a:p>
        </p:txBody>
      </p:sp>
      <p:sp>
        <p:nvSpPr>
          <p:cNvPr id="249" name="Equation"/>
          <p:cNvSpPr txBox="1"/>
          <p:nvPr/>
        </p:nvSpPr>
        <p:spPr>
          <a:xfrm>
            <a:off x="1645865" y="11913179"/>
            <a:ext cx="10299839" cy="6866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bar>
                    <m:bar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bar>
                    <m:bar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6400"/>
          </a:p>
        </p:txBody>
      </p:sp>
      <p:sp>
        <p:nvSpPr>
          <p:cNvPr id="250" name="Write out the functional specification as a truth table…"/>
          <p:cNvSpPr txBox="1"/>
          <p:nvPr>
            <p:ph type="body" sz="half" idx="1"/>
          </p:nvPr>
        </p:nvSpPr>
        <p:spPr>
          <a:xfrm>
            <a:off x="11081235" y="3652242"/>
            <a:ext cx="12890519" cy="8840391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Write out the functional specification as a truth table </a:t>
            </a:r>
          </a:p>
          <a:p>
            <a:pPr>
              <a:defRPr sz="4000"/>
            </a:pPr>
            <a:r>
              <a:t>Write down a Boolean expression with terms covering each ‘1’ in the output </a:t>
            </a: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</a:t>
            </a:r>
            <a:r>
              <a:rPr b="1"/>
              <a:t>Sum of products</a:t>
            </a:r>
          </a:p>
          <a:p>
            <a:pPr>
              <a:defRPr sz="4000"/>
            </a:pPr>
            <a:r>
              <a:t>Wire up the gates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p" bldLvl="5" animBg="1" rev="0" advAuto="0" spid="25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n class-exercise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 class-exercise:</a:t>
            </a:r>
          </a:p>
          <a:p>
            <a:pPr>
              <a:defRPr sz="8400"/>
            </a:pPr>
            <a:r>
              <a:t>Binary adder</a:t>
            </a:r>
          </a:p>
        </p:txBody>
      </p:sp>
      <p:sp>
        <p:nvSpPr>
          <p:cNvPr id="253" name="Rectangle"/>
          <p:cNvSpPr/>
          <p:nvPr/>
        </p:nvSpPr>
        <p:spPr>
          <a:xfrm>
            <a:off x="18768290" y="5134905"/>
            <a:ext cx="1879553" cy="48050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Design a logic circuit to compute the sum of two 1-bit bits. Have one bit (S) to output the 1-bit result and a carry-out bit (C) for the carry of the sum."/>
          <p:cNvSpPr txBox="1"/>
          <p:nvPr>
            <p:ph type="body" sz="quarter" idx="1"/>
          </p:nvPr>
        </p:nvSpPr>
        <p:spPr>
          <a:xfrm>
            <a:off x="4387453" y="3686454"/>
            <a:ext cx="15609094" cy="2165307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sz="4000"/>
            </a:lvl1pPr>
          </a:lstStyle>
          <a:p>
            <a:pPr/>
            <a:r>
              <a:t>Design a logic circuit to compute the sum of two 1-bit bits. Have one bit (S) to output the 1-bit result and a carry-out bit (C) for the carry of the sum.</a:t>
            </a:r>
          </a:p>
        </p:txBody>
      </p:sp>
      <p:sp>
        <p:nvSpPr>
          <p:cNvPr id="255" name="Binary Adder"/>
          <p:cNvSpPr/>
          <p:nvPr/>
        </p:nvSpPr>
        <p:spPr>
          <a:xfrm>
            <a:off x="5704708" y="6505857"/>
            <a:ext cx="3588162" cy="467854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Binary Adder</a:t>
            </a:r>
          </a:p>
        </p:txBody>
      </p:sp>
      <p:sp>
        <p:nvSpPr>
          <p:cNvPr id="256" name="Block diagram"/>
          <p:cNvSpPr txBox="1"/>
          <p:nvPr/>
        </p:nvSpPr>
        <p:spPr>
          <a:xfrm>
            <a:off x="6014450" y="11597743"/>
            <a:ext cx="296867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Block diagram</a:t>
            </a:r>
          </a:p>
        </p:txBody>
      </p:sp>
      <p:sp>
        <p:nvSpPr>
          <p:cNvPr id="257" name="Line"/>
          <p:cNvSpPr/>
          <p:nvPr/>
        </p:nvSpPr>
        <p:spPr>
          <a:xfrm>
            <a:off x="3936180" y="7537411"/>
            <a:ext cx="178593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Line"/>
          <p:cNvSpPr/>
          <p:nvPr/>
        </p:nvSpPr>
        <p:spPr>
          <a:xfrm>
            <a:off x="3936180" y="10091743"/>
            <a:ext cx="178593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Line"/>
          <p:cNvSpPr/>
          <p:nvPr/>
        </p:nvSpPr>
        <p:spPr>
          <a:xfrm>
            <a:off x="9275988" y="7567964"/>
            <a:ext cx="178593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Line"/>
          <p:cNvSpPr/>
          <p:nvPr/>
        </p:nvSpPr>
        <p:spPr>
          <a:xfrm>
            <a:off x="9275988" y="10122296"/>
            <a:ext cx="178593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A"/>
          <p:cNvSpPr txBox="1"/>
          <p:nvPr/>
        </p:nvSpPr>
        <p:spPr>
          <a:xfrm>
            <a:off x="3926414" y="6544806"/>
            <a:ext cx="43396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62" name="B"/>
          <p:cNvSpPr txBox="1"/>
          <p:nvPr/>
        </p:nvSpPr>
        <p:spPr>
          <a:xfrm>
            <a:off x="3922553" y="9234051"/>
            <a:ext cx="44168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63" name="C"/>
          <p:cNvSpPr txBox="1"/>
          <p:nvPr/>
        </p:nvSpPr>
        <p:spPr>
          <a:xfrm>
            <a:off x="10614038" y="9234051"/>
            <a:ext cx="4567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</a:t>
            </a:r>
          </a:p>
        </p:txBody>
      </p:sp>
      <p:graphicFrame>
        <p:nvGraphicFramePr>
          <p:cNvPr id="264" name="Table"/>
          <p:cNvGraphicFramePr/>
          <p:nvPr/>
        </p:nvGraphicFramePr>
        <p:xfrm>
          <a:off x="12365135" y="6566796"/>
          <a:ext cx="8669840" cy="54266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164284"/>
                <a:gridCol w="2164284"/>
                <a:gridCol w="2164284"/>
                <a:gridCol w="2164284"/>
              </a:tblGrid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Sum (    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Carry out (C)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8278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5" name="Equation"/>
          <p:cNvSpPr txBox="1"/>
          <p:nvPr/>
        </p:nvSpPr>
        <p:spPr>
          <a:xfrm>
            <a:off x="10613938" y="6579741"/>
            <a:ext cx="478614" cy="5557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6600"/>
          </a:p>
        </p:txBody>
      </p:sp>
      <p:sp>
        <p:nvSpPr>
          <p:cNvPr id="266" name="Equation"/>
          <p:cNvSpPr txBox="1"/>
          <p:nvPr/>
        </p:nvSpPr>
        <p:spPr>
          <a:xfrm>
            <a:off x="18085066" y="6961735"/>
            <a:ext cx="326328" cy="3789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45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2"/>
      <p:bldP build="whole" bldLvl="1" animBg="1" rev="0" advAuto="0" spid="25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n class-exercise…"/>
          <p:cNvSpPr txBox="1"/>
          <p:nvPr>
            <p:ph type="title"/>
          </p:nvPr>
        </p:nvSpPr>
        <p:spPr>
          <a:xfrm>
            <a:off x="4387453" y="609834"/>
            <a:ext cx="15609094" cy="3036095"/>
          </a:xfrm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In class-exercise</a:t>
            </a:r>
          </a:p>
          <a:p>
            <a:pPr>
              <a:defRPr sz="7000"/>
            </a:pPr>
            <a:r>
              <a:t>Adding two binary numbers</a:t>
            </a:r>
          </a:p>
        </p:txBody>
      </p:sp>
      <p:sp>
        <p:nvSpPr>
          <p:cNvPr id="269" name="Rectangle"/>
          <p:cNvSpPr/>
          <p:nvPr/>
        </p:nvSpPr>
        <p:spPr>
          <a:xfrm>
            <a:off x="18768290" y="5134905"/>
            <a:ext cx="1879553" cy="48050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Sum"/>
          <p:cNvSpPr txBox="1"/>
          <p:nvPr/>
        </p:nvSpPr>
        <p:spPr>
          <a:xfrm>
            <a:off x="19193805" y="6544806"/>
            <a:ext cx="102852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Sum</a:t>
            </a:r>
          </a:p>
        </p:txBody>
      </p:sp>
      <p:sp>
        <p:nvSpPr>
          <p:cNvPr id="271" name="Carry"/>
          <p:cNvSpPr txBox="1"/>
          <p:nvPr/>
        </p:nvSpPr>
        <p:spPr>
          <a:xfrm>
            <a:off x="19043031" y="9735808"/>
            <a:ext cx="133007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Carry 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3173" y="5404029"/>
            <a:ext cx="11109290" cy="616060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olution"/>
          <p:cNvSpPr txBox="1"/>
          <p:nvPr/>
        </p:nvSpPr>
        <p:spPr>
          <a:xfrm>
            <a:off x="4668697" y="4107355"/>
            <a:ext cx="3136113" cy="109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400"/>
            </a:lvl1pPr>
          </a:lstStyle>
          <a:p>
            <a:pPr/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sic gates repertoire"/>
          <p:cNvSpPr txBox="1"/>
          <p:nvPr>
            <p:ph type="title"/>
          </p:nvPr>
        </p:nvSpPr>
        <p:spPr>
          <a:xfrm>
            <a:off x="4725660" y="4536281"/>
            <a:ext cx="8715623" cy="4643438"/>
          </a:xfrm>
          <a:prstGeom prst="rect">
            <a:avLst/>
          </a:prstGeom>
        </p:spPr>
        <p:txBody>
          <a:bodyPr/>
          <a:lstStyle/>
          <a:p>
            <a:pPr/>
            <a:r>
              <a:t>Basic gates repertoire</a:t>
            </a:r>
          </a:p>
        </p:txBody>
      </p:sp>
      <p:pic>
        <p:nvPicPr>
          <p:cNvPr id="124" name="Screen Shot 2020-07-03 at 3.58.30 PM.png" descr="Screen Shot 2020-07-03 at 3.5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4436" y="3347032"/>
            <a:ext cx="6557362" cy="437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33129" y="8006310"/>
            <a:ext cx="5725623" cy="572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ruth tables with “Don’t Cares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Truth tables with “Don’t Cares”</a:t>
            </a:r>
          </a:p>
        </p:txBody>
      </p:sp>
      <p:sp>
        <p:nvSpPr>
          <p:cNvPr id="276" name="We use an “X” or “don’t cares” to indicate that the value of a particular input is irrelevant in determining then value of the output."/>
          <p:cNvSpPr txBox="1"/>
          <p:nvPr>
            <p:ph type="body" sz="quarter" idx="1"/>
          </p:nvPr>
        </p:nvSpPr>
        <p:spPr>
          <a:xfrm>
            <a:off x="4387453" y="2812305"/>
            <a:ext cx="15609094" cy="255246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We use an “X” or “don’t cares” to indicate that the value of a particular input is irrelevant in determining then value of the output.</a:t>
            </a:r>
          </a:p>
        </p:txBody>
      </p:sp>
      <p:graphicFrame>
        <p:nvGraphicFramePr>
          <p:cNvPr id="277" name="Table"/>
          <p:cNvGraphicFramePr/>
          <p:nvPr/>
        </p:nvGraphicFramePr>
        <p:xfrm>
          <a:off x="1417316" y="5675502"/>
          <a:ext cx="5899253" cy="72972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474813"/>
                <a:gridCol w="1474813"/>
                <a:gridCol w="1474813"/>
                <a:gridCol w="1474813"/>
              </a:tblGrid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108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78" name="Arrow"/>
          <p:cNvSpPr/>
          <p:nvPr/>
        </p:nvSpPr>
        <p:spPr>
          <a:xfrm>
            <a:off x="7586828" y="8689131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279" name="Table"/>
          <p:cNvGraphicFramePr/>
          <p:nvPr/>
        </p:nvGraphicFramePr>
        <p:xfrm>
          <a:off x="10218649" y="5675502"/>
          <a:ext cx="5277630" cy="72972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319407"/>
                <a:gridCol w="1319407"/>
                <a:gridCol w="1319407"/>
                <a:gridCol w="1319407"/>
              </a:tblGrid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0" name="Line"/>
          <p:cNvSpPr/>
          <p:nvPr/>
        </p:nvSpPr>
        <p:spPr>
          <a:xfrm flipV="1">
            <a:off x="15689953" y="8276077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Line"/>
          <p:cNvSpPr/>
          <p:nvPr/>
        </p:nvSpPr>
        <p:spPr>
          <a:xfrm flipV="1">
            <a:off x="15689953" y="10260622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15689953" y="12245168"/>
            <a:ext cx="12700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Equation"/>
          <p:cNvSpPr txBox="1"/>
          <p:nvPr/>
        </p:nvSpPr>
        <p:spPr>
          <a:xfrm>
            <a:off x="17469584" y="8015802"/>
            <a:ext cx="782321" cy="5205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5000"/>
          </a:p>
        </p:txBody>
      </p:sp>
      <p:sp>
        <p:nvSpPr>
          <p:cNvPr id="284" name="Equation"/>
          <p:cNvSpPr txBox="1"/>
          <p:nvPr/>
        </p:nvSpPr>
        <p:spPr>
          <a:xfrm>
            <a:off x="17469584" y="10000349"/>
            <a:ext cx="755651" cy="4349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5000"/>
          </a:p>
        </p:txBody>
      </p:sp>
      <p:sp>
        <p:nvSpPr>
          <p:cNvPr id="285" name="Equation"/>
          <p:cNvSpPr txBox="1"/>
          <p:nvPr/>
        </p:nvSpPr>
        <p:spPr>
          <a:xfrm>
            <a:off x="17471490" y="12032761"/>
            <a:ext cx="751841" cy="4248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5000"/>
          </a:p>
        </p:txBody>
      </p:sp>
      <p:sp>
        <p:nvSpPr>
          <p:cNvPr id="286" name="Arrow"/>
          <p:cNvSpPr/>
          <p:nvPr/>
        </p:nvSpPr>
        <p:spPr>
          <a:xfrm rot="5400000">
            <a:off x="19722414" y="8689131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Equation"/>
          <p:cNvSpPr txBox="1"/>
          <p:nvPr/>
        </p:nvSpPr>
        <p:spPr>
          <a:xfrm>
            <a:off x="18867538" y="11214699"/>
            <a:ext cx="4948838" cy="5351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5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esigning a 2-input multiplexer"/>
          <p:cNvSpPr txBox="1"/>
          <p:nvPr>
            <p:ph type="title"/>
          </p:nvPr>
        </p:nvSpPr>
        <p:spPr>
          <a:xfrm>
            <a:off x="3048722" y="259421"/>
            <a:ext cx="15609095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/>
            <a:r>
              <a:t>Designing a 2-input multiplexer</a:t>
            </a:r>
          </a:p>
        </p:txBody>
      </p:sp>
      <p:pic>
        <p:nvPicPr>
          <p:cNvPr id="290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2">
            <a:extLst/>
          </a:blip>
          <a:srcRect l="19143" t="0" r="41790" b="61759"/>
          <a:stretch>
            <a:fillRect/>
          </a:stretch>
        </p:blipFill>
        <p:spPr>
          <a:xfrm>
            <a:off x="84821" y="6184312"/>
            <a:ext cx="7814854" cy="549734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 multiplexer is a combinational logic circuit designed to switch one of the input lines through to a single common output line by the application of a control signal."/>
          <p:cNvSpPr txBox="1"/>
          <p:nvPr>
            <p:ph type="body" sz="quarter" idx="1"/>
          </p:nvPr>
        </p:nvSpPr>
        <p:spPr>
          <a:xfrm>
            <a:off x="5163832" y="2601171"/>
            <a:ext cx="14056336" cy="3045343"/>
          </a:xfrm>
          <a:prstGeom prst="rect">
            <a:avLst/>
          </a:prstGeom>
        </p:spPr>
        <p:txBody>
          <a:bodyPr/>
          <a:lstStyle>
            <a:lvl1pPr marL="0" indent="0" algn="just" defTabSz="642937">
              <a:lnSpc>
                <a:spcPts val="73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pPr/>
            <a:r>
              <a:t>A multiplexer is a combinational logic circuit designed to switch one of the input lines through to a single common output line by the application of a control signal.</a:t>
            </a:r>
          </a:p>
        </p:txBody>
      </p:sp>
      <p:graphicFrame>
        <p:nvGraphicFramePr>
          <p:cNvPr id="292" name="Table"/>
          <p:cNvGraphicFramePr/>
          <p:nvPr/>
        </p:nvGraphicFramePr>
        <p:xfrm>
          <a:off x="9094344" y="5284441"/>
          <a:ext cx="5277630" cy="72972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319407"/>
                <a:gridCol w="1319407"/>
                <a:gridCol w="1319407"/>
                <a:gridCol w="1319407"/>
              </a:tblGrid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24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93" name="Equation"/>
          <p:cNvSpPr txBox="1"/>
          <p:nvPr/>
        </p:nvSpPr>
        <p:spPr>
          <a:xfrm>
            <a:off x="17186110" y="11989522"/>
            <a:ext cx="4948838" cy="5351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</m:ba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5000"/>
          </a:p>
        </p:txBody>
      </p:sp>
      <p:sp>
        <p:nvSpPr>
          <p:cNvPr id="294" name="Arrow"/>
          <p:cNvSpPr/>
          <p:nvPr/>
        </p:nvSpPr>
        <p:spPr>
          <a:xfrm>
            <a:off x="6570114" y="8298069"/>
            <a:ext cx="191368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95" name="Screen Shot 2020-07-08 at 9.18.19 PM.png" descr="Screen Shot 2020-07-08 at 9.18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37305" y="5984083"/>
            <a:ext cx="9446449" cy="5667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ultiplexers can be generalized to more data inputs inpu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Multiplexers can be generalized to more data inputs inputs…</a:t>
            </a:r>
          </a:p>
        </p:txBody>
      </p:sp>
      <p:sp>
        <p:nvSpPr>
          <p:cNvPr id="298" name="Multiplexers can be generalized to   data inputs and   select inputs"/>
          <p:cNvSpPr txBox="1"/>
          <p:nvPr>
            <p:ph type="body" sz="quarter" idx="1"/>
          </p:nvPr>
        </p:nvSpPr>
        <p:spPr>
          <a:xfrm>
            <a:off x="785212" y="5647506"/>
            <a:ext cx="5319650" cy="318278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Multiplexers can be generalized to </a:t>
            </a:r>
            <a14:m>
              <m:oMath>
                <m:sSup>
                  <m:e>
                    <m:r>
                      <a:rPr xmlns:a="http://schemas.openxmlformats.org/drawingml/2006/main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</m:oMath>
            </a14:m>
            <a:r>
              <a:t> data inputs and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select inputs</a:t>
            </a:r>
          </a:p>
        </p:txBody>
      </p:sp>
      <p:pic>
        <p:nvPicPr>
          <p:cNvPr id="299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2">
            <a:extLst/>
          </a:blip>
          <a:srcRect l="12963" t="61011" r="63234" b="3210"/>
          <a:stretch>
            <a:fillRect/>
          </a:stretch>
        </p:blipFill>
        <p:spPr>
          <a:xfrm>
            <a:off x="6642081" y="4281927"/>
            <a:ext cx="8202132" cy="8859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20-07-03 at 4.08.58 PM.png" descr="Screen Shot 2020-07-03 at 4.08.58 PM.png"/>
          <p:cNvPicPr>
            <a:picLocks noChangeAspect="1"/>
          </p:cNvPicPr>
          <p:nvPr/>
        </p:nvPicPr>
        <p:blipFill>
          <a:blip r:embed="rId2">
            <a:extLst/>
          </a:blip>
          <a:srcRect l="62184" t="61655" r="0" b="0"/>
          <a:stretch>
            <a:fillRect/>
          </a:stretch>
        </p:blipFill>
        <p:spPr>
          <a:xfrm>
            <a:off x="14703310" y="6056810"/>
            <a:ext cx="10302567" cy="750732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Also implemented as a tree of smaller multiplexers"/>
          <p:cNvSpPr txBox="1"/>
          <p:nvPr/>
        </p:nvSpPr>
        <p:spPr>
          <a:xfrm>
            <a:off x="16016992" y="3056719"/>
            <a:ext cx="6561006" cy="395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5900"/>
              </a:spcBef>
              <a:defRPr b="0" sz="4400"/>
            </a:lvl1pPr>
          </a:lstStyle>
          <a:p>
            <a:pPr/>
            <a:r>
              <a:t>Also implemented as a tree of smaller multiplexers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  <p:bldP build="whole" bldLvl="1" animBg="1" rev="0" advAuto="0" spid="300" grpId="2"/>
      <p:bldP build="whole" bldLvl="1" animBg="1" rev="0" advAuto="0" spid="301" grpId="3"/>
      <p:bldP build="whole" bldLvl="1" animBg="1" rev="0" advAuto="0" spid="298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ab: 4-input multiplex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Lab: 4-input multiplexer</a:t>
            </a:r>
          </a:p>
        </p:txBody>
      </p:sp>
      <p:sp>
        <p:nvSpPr>
          <p:cNvPr id="304" name="Design a multiplexer that switches one of the 4 input lines through a single output line using 2 lector bits."/>
          <p:cNvSpPr txBox="1"/>
          <p:nvPr>
            <p:ph type="body" sz="quarter" idx="1"/>
          </p:nvPr>
        </p:nvSpPr>
        <p:spPr>
          <a:xfrm>
            <a:off x="3810406" y="1946147"/>
            <a:ext cx="16763188" cy="2712033"/>
          </a:xfrm>
          <a:prstGeom prst="rect">
            <a:avLst/>
          </a:prstGeom>
        </p:spPr>
        <p:txBody>
          <a:bodyPr/>
          <a:lstStyle>
            <a:lvl1pPr marL="0" indent="0" algn="just" defTabSz="642937">
              <a:lnSpc>
                <a:spcPts val="73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pPr/>
            <a:r>
              <a:t>Design a multiplexer that switches one of the 4 input lines through a single output line using 2 lector bits.</a:t>
            </a:r>
          </a:p>
        </p:txBody>
      </p:sp>
      <p:graphicFrame>
        <p:nvGraphicFramePr>
          <p:cNvPr id="305" name="Table"/>
          <p:cNvGraphicFramePr/>
          <p:nvPr/>
        </p:nvGraphicFramePr>
        <p:xfrm>
          <a:off x="2142180" y="5127047"/>
          <a:ext cx="7845557" cy="50727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120793"/>
                <a:gridCol w="1120793"/>
                <a:gridCol w="1120793"/>
                <a:gridCol w="1120793"/>
                <a:gridCol w="1120793"/>
                <a:gridCol w="1120793"/>
                <a:gridCol w="1120793"/>
              </a:tblGrid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1401" y="4152896"/>
            <a:ext cx="8693285" cy="6548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4610" r="40002" b="0"/>
          <a:stretch>
            <a:fillRect/>
          </a:stretch>
        </p:blipFill>
        <p:spPr>
          <a:xfrm>
            <a:off x="9538365" y="9301330"/>
            <a:ext cx="8836000" cy="3897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olution:"/>
          <p:cNvSpPr txBox="1"/>
          <p:nvPr>
            <p:ph type="title"/>
          </p:nvPr>
        </p:nvSpPr>
        <p:spPr>
          <a:xfrm>
            <a:off x="1822636" y="357187"/>
            <a:ext cx="9836566" cy="3036095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/>
            <a:r>
              <a:t>Solution:</a:t>
            </a:r>
          </a:p>
        </p:txBody>
      </p:sp>
      <p:graphicFrame>
        <p:nvGraphicFramePr>
          <p:cNvPr id="310" name="Table"/>
          <p:cNvGraphicFramePr/>
          <p:nvPr/>
        </p:nvGraphicFramePr>
        <p:xfrm>
          <a:off x="2435477" y="4321614"/>
          <a:ext cx="7845557" cy="50727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120793"/>
                <a:gridCol w="1120793"/>
                <a:gridCol w="1120793"/>
                <a:gridCol w="1120793"/>
                <a:gridCol w="1120793"/>
                <a:gridCol w="1120793"/>
                <a:gridCol w="1120793"/>
              </a:tblGrid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/>
                          </a:solidFill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14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1" name="Equation"/>
          <p:cNvSpPr txBox="1"/>
          <p:nvPr/>
        </p:nvSpPr>
        <p:spPr>
          <a:xfrm>
            <a:off x="1414112" y="11495544"/>
            <a:ext cx="9888286" cy="7643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bar>
                  <m:bar>
                    <m:bar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</m:ba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bar>
                    <m:bar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</m:ba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bar>
                    <m:bar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</m:ba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</m:oMath>
              </m:oMathPara>
            </a14:m>
            <a:endParaRPr sz="6200"/>
          </a:p>
        </p:txBody>
      </p:sp>
      <p:pic>
        <p:nvPicPr>
          <p:cNvPr id="312" name="Screen Shot 2020-07-08 at 9.40.48 PM.png" descr="Screen Shot 2020-07-08 at 9.4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2773" y="1748177"/>
            <a:ext cx="12458234" cy="10219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OT ga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gate</a:t>
            </a:r>
          </a:p>
          <a:p>
            <a:pPr>
              <a:defRPr sz="7000"/>
            </a:pPr>
            <a:r>
              <a:t>(1 input gate)</a:t>
            </a:r>
          </a:p>
        </p:txBody>
      </p:sp>
      <p:graphicFrame>
        <p:nvGraphicFramePr>
          <p:cNvPr id="128" name="Table"/>
          <p:cNvGraphicFramePr/>
          <p:nvPr/>
        </p:nvGraphicFramePr>
        <p:xfrm>
          <a:off x="12893633" y="6497549"/>
          <a:ext cx="6800684" cy="50355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3393991"/>
                <a:gridCol w="3393991"/>
              </a:tblGrid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6742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" name="Truth table"/>
          <p:cNvSpPr txBox="1"/>
          <p:nvPr/>
        </p:nvSpPr>
        <p:spPr>
          <a:xfrm>
            <a:off x="15107678" y="5689298"/>
            <a:ext cx="2354733" cy="65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pPr/>
            <a:r>
              <a:t>Truth table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928" y="7444409"/>
            <a:ext cx="8677762" cy="312399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9697941" y="5438580"/>
            <a:ext cx="1785938" cy="11524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Rectangle"/>
          <p:cNvSpPr/>
          <p:nvPr/>
        </p:nvSpPr>
        <p:spPr>
          <a:xfrm>
            <a:off x="10184679" y="3599653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Equation"/>
          <p:cNvSpPr txBox="1"/>
          <p:nvPr/>
        </p:nvSpPr>
        <p:spPr>
          <a:xfrm>
            <a:off x="11815202" y="4282540"/>
            <a:ext cx="755988" cy="8064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</m:bar>
                </m:oMath>
              </m:oMathPara>
            </a14:m>
            <a:endParaRPr sz="79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ND 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gate</a:t>
            </a:r>
          </a:p>
        </p:txBody>
      </p:sp>
      <p:graphicFrame>
        <p:nvGraphicFramePr>
          <p:cNvPr id="136" name="Table"/>
          <p:cNvGraphicFramePr/>
          <p:nvPr/>
        </p:nvGraphicFramePr>
        <p:xfrm>
          <a:off x="13291656" y="5592783"/>
          <a:ext cx="6853953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1741" y="6894549"/>
            <a:ext cx="7059814" cy="352990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angle"/>
          <p:cNvSpPr/>
          <p:nvPr/>
        </p:nvSpPr>
        <p:spPr>
          <a:xfrm>
            <a:off x="10184679" y="2922961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Equation"/>
          <p:cNvSpPr txBox="1"/>
          <p:nvPr/>
        </p:nvSpPr>
        <p:spPr>
          <a:xfrm>
            <a:off x="11201154" y="3673237"/>
            <a:ext cx="1987984" cy="6712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7900"/>
          </a:p>
        </p:txBody>
      </p:sp>
      <p:sp>
        <p:nvSpPr>
          <p:cNvPr id="140" name="Truth table"/>
          <p:cNvSpPr txBox="1"/>
          <p:nvPr/>
        </p:nvSpPr>
        <p:spPr>
          <a:xfrm>
            <a:off x="15534916" y="4692261"/>
            <a:ext cx="2354733" cy="65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pPr/>
            <a:r>
              <a:t>Truth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AND gate"/>
          <p:cNvSpPr txBox="1"/>
          <p:nvPr>
            <p:ph type="title"/>
          </p:nvPr>
        </p:nvSpPr>
        <p:spPr>
          <a:xfrm>
            <a:off x="4387453" y="7143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NAND gate</a:t>
            </a:r>
          </a:p>
        </p:txBody>
      </p:sp>
      <p:graphicFrame>
        <p:nvGraphicFramePr>
          <p:cNvPr id="143" name="Table"/>
          <p:cNvGraphicFramePr/>
          <p:nvPr/>
        </p:nvGraphicFramePr>
        <p:xfrm>
          <a:off x="13291656" y="5005717"/>
          <a:ext cx="6853953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4968" y="7731085"/>
            <a:ext cx="3914848" cy="195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5718" y="4027491"/>
            <a:ext cx="5842682" cy="2434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8197" y="7835070"/>
            <a:ext cx="4859592" cy="1749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="/>
          <p:cNvSpPr txBox="1"/>
          <p:nvPr/>
        </p:nvSpPr>
        <p:spPr>
          <a:xfrm>
            <a:off x="6924633" y="6853720"/>
            <a:ext cx="1404851" cy="12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pPr/>
            <a:r>
              <a:t>=</a:t>
            </a:r>
          </a:p>
        </p:txBody>
      </p:sp>
      <p:sp>
        <p:nvSpPr>
          <p:cNvPr id="148" name="Rectangle"/>
          <p:cNvSpPr/>
          <p:nvPr/>
        </p:nvSpPr>
        <p:spPr>
          <a:xfrm>
            <a:off x="10184679" y="2533807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Equation"/>
          <p:cNvSpPr txBox="1"/>
          <p:nvPr/>
        </p:nvSpPr>
        <p:spPr>
          <a:xfrm>
            <a:off x="11190151" y="3216695"/>
            <a:ext cx="2010057" cy="8064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79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R 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gate</a:t>
            </a:r>
          </a:p>
        </p:txBody>
      </p:sp>
      <p:graphicFrame>
        <p:nvGraphicFramePr>
          <p:cNvPr id="152" name="Table"/>
          <p:cNvGraphicFramePr/>
          <p:nvPr/>
        </p:nvGraphicFramePr>
        <p:xfrm>
          <a:off x="13291656" y="5699522"/>
          <a:ext cx="6853953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9163" y="6515881"/>
            <a:ext cx="7894981" cy="3292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ctangle"/>
          <p:cNvSpPr/>
          <p:nvPr/>
        </p:nvSpPr>
        <p:spPr>
          <a:xfrm>
            <a:off x="10184679" y="3003015"/>
            <a:ext cx="4014642" cy="216963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Equation"/>
          <p:cNvSpPr txBox="1"/>
          <p:nvPr/>
        </p:nvSpPr>
        <p:spPr>
          <a:xfrm>
            <a:off x="11295276" y="3647778"/>
            <a:ext cx="1799141" cy="88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79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OR 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 gate</a:t>
            </a:r>
          </a:p>
        </p:txBody>
      </p:sp>
      <p:graphicFrame>
        <p:nvGraphicFramePr>
          <p:cNvPr id="158" name="Table"/>
          <p:cNvGraphicFramePr/>
          <p:nvPr/>
        </p:nvGraphicFramePr>
        <p:xfrm>
          <a:off x="13291656" y="5005717"/>
          <a:ext cx="6853953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8971" y="4040304"/>
            <a:ext cx="5842682" cy="243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1451" y="7869995"/>
            <a:ext cx="4859592" cy="1749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="/>
          <p:cNvSpPr txBox="1"/>
          <p:nvPr/>
        </p:nvSpPr>
        <p:spPr>
          <a:xfrm>
            <a:off x="7327887" y="6888645"/>
            <a:ext cx="1404851" cy="12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600"/>
            </a:lvl1pPr>
          </a:lstStyle>
          <a:p>
            <a:pPr/>
            <a:r>
              <a:t>=</a:t>
            </a:r>
          </a:p>
        </p:txBody>
      </p:sp>
      <p:sp>
        <p:nvSpPr>
          <p:cNvPr id="162" name="Rectangle"/>
          <p:cNvSpPr/>
          <p:nvPr/>
        </p:nvSpPr>
        <p:spPr>
          <a:xfrm>
            <a:off x="10184679" y="2712401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Equation"/>
          <p:cNvSpPr txBox="1"/>
          <p:nvPr/>
        </p:nvSpPr>
        <p:spPr>
          <a:xfrm>
            <a:off x="11284275" y="3289775"/>
            <a:ext cx="1821214" cy="1018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7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bar>
                </m:oMath>
              </m:oMathPara>
            </a14:m>
            <a:endParaRPr sz="7900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2765" y="7697716"/>
            <a:ext cx="5021122" cy="209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"/>
          <p:cNvSpPr/>
          <p:nvPr/>
        </p:nvSpPr>
        <p:spPr>
          <a:xfrm>
            <a:off x="7748238" y="8237278"/>
            <a:ext cx="564149" cy="10148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XOR ga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10752"/>
            </a:pPr>
            <a:r>
              <a:t>XOR gate</a:t>
            </a:r>
          </a:p>
          <a:p>
            <a:pPr defTabSz="788669">
              <a:defRPr sz="8064"/>
            </a:pPr>
            <a:r>
              <a:t>(Exclusive OR gate)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725" y="7476886"/>
            <a:ext cx="7505694" cy="37528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" name="Table"/>
          <p:cNvGraphicFramePr/>
          <p:nvPr/>
        </p:nvGraphicFramePr>
        <p:xfrm>
          <a:off x="13318340" y="6286588"/>
          <a:ext cx="6853952" cy="615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2280417"/>
                <a:gridCol w="2280417"/>
                <a:gridCol w="2280417"/>
              </a:tblGrid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12277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" name="Rectangle"/>
          <p:cNvSpPr/>
          <p:nvPr/>
        </p:nvSpPr>
        <p:spPr>
          <a:xfrm>
            <a:off x="10184679" y="3429973"/>
            <a:ext cx="4014642" cy="2169637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Equation"/>
          <p:cNvSpPr txBox="1"/>
          <p:nvPr/>
        </p:nvSpPr>
        <p:spPr>
          <a:xfrm>
            <a:off x="10923119" y="4120741"/>
            <a:ext cx="2545819" cy="7906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⊕</m:t>
                  </m:r>
                  <m:r>
                    <a:rPr xmlns:a="http://schemas.openxmlformats.org/drawingml/2006/main" sz="7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79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XOR ga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10752"/>
            </a:pPr>
            <a:r>
              <a:t>XOR gate</a:t>
            </a:r>
          </a:p>
          <a:p>
            <a:pPr defTabSz="788669">
              <a:defRPr sz="8064"/>
            </a:pPr>
            <a:r>
              <a:t>(Exclusive OR gate)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9954" y="6121539"/>
            <a:ext cx="7348623" cy="2793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1106" y="5242975"/>
            <a:ext cx="9808804" cy="56589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Is equivalent to…"/>
          <p:cNvSpPr txBox="1"/>
          <p:nvPr/>
        </p:nvSpPr>
        <p:spPr>
          <a:xfrm>
            <a:off x="10436186" y="12168943"/>
            <a:ext cx="351162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Is equivalent to…</a:t>
            </a:r>
          </a:p>
        </p:txBody>
      </p:sp>
      <p:sp>
        <p:nvSpPr>
          <p:cNvPr id="177" name="="/>
          <p:cNvSpPr txBox="1"/>
          <p:nvPr/>
        </p:nvSpPr>
        <p:spPr>
          <a:xfrm>
            <a:off x="10908594" y="6683980"/>
            <a:ext cx="542495" cy="166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